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0" r:id="rId3"/>
    <p:sldId id="311" r:id="rId4"/>
    <p:sldId id="315" r:id="rId5"/>
    <p:sldId id="313" r:id="rId6"/>
    <p:sldId id="314" r:id="rId7"/>
    <p:sldId id="317" r:id="rId8"/>
    <p:sldId id="301" r:id="rId9"/>
    <p:sldId id="261" r:id="rId10"/>
    <p:sldId id="318" r:id="rId11"/>
    <p:sldId id="319" r:id="rId12"/>
    <p:sldId id="270" r:id="rId13"/>
    <p:sldId id="282" r:id="rId14"/>
    <p:sldId id="302" r:id="rId15"/>
    <p:sldId id="262" r:id="rId16"/>
    <p:sldId id="271" r:id="rId17"/>
    <p:sldId id="320" r:id="rId18"/>
    <p:sldId id="308" r:id="rId19"/>
    <p:sldId id="269" r:id="rId20"/>
    <p:sldId id="321" r:id="rId21"/>
    <p:sldId id="322" r:id="rId22"/>
    <p:sldId id="285" r:id="rId23"/>
    <p:sldId id="310" r:id="rId24"/>
    <p:sldId id="287" r:id="rId25"/>
    <p:sldId id="286" r:id="rId26"/>
    <p:sldId id="283" r:id="rId27"/>
    <p:sldId id="303" r:id="rId28"/>
    <p:sldId id="323" r:id="rId29"/>
    <p:sldId id="298" r:id="rId30"/>
    <p:sldId id="304" r:id="rId31"/>
    <p:sldId id="30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Veronesi" initials="LV" lastIdx="1" clrIdx="0">
    <p:extLst>
      <p:ext uri="{19B8F6BF-5375-455C-9EA6-DF929625EA0E}">
        <p15:presenceInfo xmlns:p15="http://schemas.microsoft.com/office/powerpoint/2012/main" userId="S-1-5-21-256978217-479680079-709122288-31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9261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notesViewPr>
    <p:cSldViewPr snapToGrid="0">
      <p:cViewPr varScale="1">
        <p:scale>
          <a:sx n="86" d="100"/>
          <a:sy n="86" d="100"/>
        </p:scale>
        <p:origin x="376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10EE7-08B6-4EC4-A97E-F899AED60F0D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AB196-D2B1-44B1-951C-F11DAAF7B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9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B196-D2B1-44B1-951C-F11DAAF7BA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6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8DE2-3DDE-4148-94B6-F6B28BE6DDD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461-3672-4565-96FA-06730C30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6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8DE2-3DDE-4148-94B6-F6B28BE6DDD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461-3672-4565-96FA-06730C30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8DE2-3DDE-4148-94B6-F6B28BE6DDD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461-3672-4565-96FA-06730C30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4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8DE2-3DDE-4148-94B6-F6B28BE6DDD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461-3672-4565-96FA-06730C30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8DE2-3DDE-4148-94B6-F6B28BE6DDD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461-3672-4565-96FA-06730C30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8DE2-3DDE-4148-94B6-F6B28BE6DDD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461-3672-4565-96FA-06730C30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1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8DE2-3DDE-4148-94B6-F6B28BE6DDD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461-3672-4565-96FA-06730C30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0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8DE2-3DDE-4148-94B6-F6B28BE6DDD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461-3672-4565-96FA-06730C30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8DE2-3DDE-4148-94B6-F6B28BE6DDD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461-3672-4565-96FA-06730C30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8DE2-3DDE-4148-94B6-F6B28BE6DDD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461-3672-4565-96FA-06730C30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8DE2-3DDE-4148-94B6-F6B28BE6DDD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461-3672-4565-96FA-06730C30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5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8DE2-3DDE-4148-94B6-F6B28BE6DDD1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C461-3672-4565-96FA-06730C30A3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3" y="56129"/>
            <a:ext cx="705443" cy="5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2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ubai" panose="020B0503030403030204" pitchFamily="34" charset="-78"/>
          <a:ea typeface="+mj-ea"/>
          <a:cs typeface="Dubai" panose="020B0503030403030204" pitchFamily="34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ubai" panose="020B0503030403030204" pitchFamily="34" charset="-78"/>
          <a:ea typeface="+mn-ea"/>
          <a:cs typeface="Dubai" panose="020B0503030403030204" pitchFamily="34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ubai" panose="020B0503030403030204" pitchFamily="34" charset="-78"/>
          <a:ea typeface="+mn-ea"/>
          <a:cs typeface="Dubai" panose="020B0503030403030204" pitchFamily="34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Dubai" panose="020B0503030403030204" pitchFamily="34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ubai" panose="020B0503030403030204" pitchFamily="34" charset="-78"/>
          <a:ea typeface="+mn-ea"/>
          <a:cs typeface="Dubai" panose="020B0503030403030204" pitchFamily="34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ubai" panose="020B0503030403030204" pitchFamily="34" charset="-78"/>
          <a:ea typeface="+mn-ea"/>
          <a:cs typeface="Dubai" panose="020B050303040303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27" y="0"/>
            <a:ext cx="7614873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7411" y="0"/>
            <a:ext cx="4479716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endParaRPr lang="it-IT" dirty="0" smtClean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endParaRPr lang="it-IT" dirty="0" smtClean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r>
              <a:rPr lang="it-IT" sz="4800" dirty="0" smtClean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Lahore</a:t>
            </a:r>
          </a:p>
          <a:p>
            <a:pPr algn="ctr"/>
            <a:r>
              <a:rPr lang="it-IT" sz="4800" dirty="0" smtClean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August 6</a:t>
            </a:r>
            <a:r>
              <a:rPr lang="it-IT" sz="4800" baseline="30000" dirty="0" smtClean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</a:t>
            </a:r>
            <a:r>
              <a:rPr lang="it-IT" sz="4800" dirty="0" smtClean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, 2018</a:t>
            </a:r>
            <a:endParaRPr lang="it-IT" sz="4800" dirty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endParaRPr lang="it-IT" dirty="0" smtClean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endParaRPr lang="it-IT" dirty="0" smtClean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In partnership with</a:t>
            </a:r>
          </a:p>
          <a:p>
            <a:endParaRPr lang="it-IT" dirty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endParaRPr lang="it-IT" dirty="0" smtClean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endParaRPr lang="it-IT" dirty="0" smtClean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endParaRPr lang="it-IT" dirty="0" smtClean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3" y="4001597"/>
            <a:ext cx="2037131" cy="27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International promotion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958"/>
            <a:ext cx="7919049" cy="55604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15" y="1423358"/>
            <a:ext cx="3265036" cy="2179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15" y="4228069"/>
            <a:ext cx="3265036" cy="24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12000" dirty="0" smtClean="0"/>
              <a:t>JEWELLERY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27568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7" y="657055"/>
            <a:ext cx="7526333" cy="5707727"/>
          </a:xfrm>
        </p:spPr>
      </p:pic>
      <p:sp>
        <p:nvSpPr>
          <p:cNvPr id="3" name="TextBox 2"/>
          <p:cNvSpPr txBox="1"/>
          <p:nvPr/>
        </p:nvSpPr>
        <p:spPr>
          <a:xfrm>
            <a:off x="2252667" y="1258883"/>
            <a:ext cx="24603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A3926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GLOBAL BRANDS</a:t>
            </a:r>
            <a:endParaRPr lang="en-US" sz="3200" b="1" dirty="0">
              <a:solidFill>
                <a:srgbClr val="A3926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2667" y="4778863"/>
            <a:ext cx="249110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A3926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FINE JEWELLERY</a:t>
            </a:r>
            <a:endParaRPr lang="en-US" sz="3200" b="1" dirty="0">
              <a:solidFill>
                <a:srgbClr val="A3926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8864" y="925599"/>
            <a:ext cx="29427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A3926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PACKAGING</a:t>
            </a:r>
            <a:br>
              <a:rPr lang="it-IT" sz="3200" b="1" dirty="0" smtClean="0">
                <a:solidFill>
                  <a:srgbClr val="A3926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</a:br>
            <a:r>
              <a:rPr lang="it-IT" sz="3200" b="1" dirty="0" smtClean="0">
                <a:solidFill>
                  <a:srgbClr val="A3926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&amp;</a:t>
            </a:r>
          </a:p>
          <a:p>
            <a:pPr algn="ctr"/>
            <a:r>
              <a:rPr lang="it-IT" sz="3200" b="1" dirty="0" smtClean="0">
                <a:solidFill>
                  <a:srgbClr val="A3926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TECHNOLOGY</a:t>
            </a:r>
            <a:endParaRPr lang="en-US" sz="3200" b="1" dirty="0">
              <a:solidFill>
                <a:srgbClr val="A3926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8864" y="4803577"/>
            <a:ext cx="25278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A3926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GEMSTONES</a:t>
            </a:r>
            <a:br>
              <a:rPr lang="it-IT" sz="3200" b="1" dirty="0" smtClean="0">
                <a:solidFill>
                  <a:srgbClr val="A3926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</a:br>
            <a:r>
              <a:rPr lang="it-IT" sz="3200" b="1" dirty="0" smtClean="0">
                <a:solidFill>
                  <a:srgbClr val="A3926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&amp;</a:t>
            </a:r>
          </a:p>
          <a:p>
            <a:pPr algn="ctr"/>
            <a:r>
              <a:rPr lang="it-IT" sz="3200" b="1" dirty="0" smtClean="0">
                <a:solidFill>
                  <a:srgbClr val="A3926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rPr>
              <a:t>DIAMONDS</a:t>
            </a:r>
            <a:endParaRPr lang="en-US" sz="3200" b="1" dirty="0">
              <a:solidFill>
                <a:srgbClr val="A3926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658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866" y="373592"/>
            <a:ext cx="4334933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A39261"/>
                </a:solidFill>
              </a:rPr>
              <a:t>TRADE AREA</a:t>
            </a:r>
            <a:endParaRPr lang="en-US" b="1" dirty="0">
              <a:solidFill>
                <a:srgbClr val="A392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867" y="2506662"/>
            <a:ext cx="4978400" cy="4351338"/>
          </a:xfrm>
        </p:spPr>
        <p:txBody>
          <a:bodyPr>
            <a:normAutofit/>
          </a:bodyPr>
          <a:lstStyle/>
          <a:p>
            <a:r>
              <a:rPr lang="en-GB" sz="3200" dirty="0"/>
              <a:t>Manufacturers</a:t>
            </a:r>
          </a:p>
          <a:p>
            <a:r>
              <a:rPr lang="en-GB" sz="3200" dirty="0"/>
              <a:t>Mounting companies</a:t>
            </a:r>
          </a:p>
          <a:p>
            <a:r>
              <a:rPr lang="en-GB" sz="3200" dirty="0" smtClean="0"/>
              <a:t>Wholesalers</a:t>
            </a:r>
          </a:p>
          <a:p>
            <a:r>
              <a:rPr lang="en-GB" sz="3200" dirty="0"/>
              <a:t>Packaging and technology suppliers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8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75734" y="2074328"/>
            <a:ext cx="7027333" cy="3811588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Dedicated fast track entrance </a:t>
            </a:r>
            <a:endParaRPr lang="en-US" sz="3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Welcome point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Relax lounge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Industry seminars and training sessions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734" y="474128"/>
            <a:ext cx="6866465" cy="16002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Trade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Area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Experience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67" y="0"/>
            <a:ext cx="4385733" cy="6870423"/>
          </a:xfrm>
        </p:spPr>
      </p:pic>
    </p:spTree>
    <p:extLst>
      <p:ext uri="{BB962C8B-B14F-4D97-AF65-F5344CB8AC3E}">
        <p14:creationId xmlns:p14="http://schemas.microsoft.com/office/powerpoint/2010/main" val="18794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33" y="365125"/>
            <a:ext cx="4775199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A39261"/>
                </a:solidFill>
              </a:rPr>
              <a:t>RETAIL &amp; TRADE AREA</a:t>
            </a:r>
            <a:endParaRPr lang="en-US" b="1" dirty="0">
              <a:solidFill>
                <a:srgbClr val="A392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0334" y="2388128"/>
            <a:ext cx="5113867" cy="4351338"/>
          </a:xfrm>
        </p:spPr>
        <p:txBody>
          <a:bodyPr>
            <a:normAutofit/>
          </a:bodyPr>
          <a:lstStyle/>
          <a:p>
            <a:r>
              <a:rPr lang="en-GB" sz="3200" dirty="0"/>
              <a:t>Retailers</a:t>
            </a:r>
          </a:p>
          <a:p>
            <a:r>
              <a:rPr lang="en-GB" sz="3200" dirty="0"/>
              <a:t>Gemstones and diamonds traders</a:t>
            </a:r>
          </a:p>
          <a:p>
            <a:r>
              <a:rPr lang="en-GB" sz="3200" dirty="0" smtClean="0"/>
              <a:t>Other </a:t>
            </a:r>
            <a:r>
              <a:rPr lang="en-GB" sz="3200" dirty="0"/>
              <a:t>jewellery related business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1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67267" y="2057400"/>
            <a:ext cx="7027333" cy="381158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Dedicated entrance for </a:t>
            </a:r>
            <a:r>
              <a:rPr lang="en-US" sz="3200" b="1" dirty="0"/>
              <a:t>ladies </a:t>
            </a:r>
            <a:r>
              <a:rPr lang="en-US" sz="3200" dirty="0"/>
              <a:t>and </a:t>
            </a:r>
            <a:r>
              <a:rPr lang="en-US" sz="3200" b="1" dirty="0" smtClean="0"/>
              <a:t>VIP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Event </a:t>
            </a:r>
            <a:r>
              <a:rPr lang="en-US" sz="3200" dirty="0"/>
              <a:t>arena with a rich programme of </a:t>
            </a:r>
            <a:r>
              <a:rPr lang="en-US" sz="3200" b="1" dirty="0" smtClean="0"/>
              <a:t>catwalks</a:t>
            </a:r>
            <a:endParaRPr lang="en-US" sz="3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Special </a:t>
            </a:r>
            <a:r>
              <a:rPr lang="en-US" sz="3200" b="1" dirty="0"/>
              <a:t>VIP</a:t>
            </a:r>
            <a:r>
              <a:rPr lang="en-US" sz="3200" dirty="0"/>
              <a:t> </a:t>
            </a:r>
            <a:r>
              <a:rPr lang="en-US" sz="3200" dirty="0" smtClean="0"/>
              <a:t>events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Awards </a:t>
            </a:r>
            <a:r>
              <a:rPr lang="en-US" sz="3200" dirty="0"/>
              <a:t>and prize giving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7267" y="457200"/>
            <a:ext cx="6866465" cy="16002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Trade and Retail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Area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Experience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" b="3523"/>
          <a:stretch>
            <a:fillRect/>
          </a:stretch>
        </p:blipFill>
        <p:spPr>
          <a:xfrm>
            <a:off x="7730068" y="-2809"/>
            <a:ext cx="4453466" cy="6870423"/>
          </a:xfrm>
        </p:spPr>
      </p:pic>
    </p:spTree>
    <p:extLst>
      <p:ext uri="{BB962C8B-B14F-4D97-AF65-F5344CB8AC3E}">
        <p14:creationId xmlns:p14="http://schemas.microsoft.com/office/powerpoint/2010/main" val="5804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25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12000" dirty="0" smtClean="0"/>
              <a:t>SHOW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1270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Experience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28" cy="6627043"/>
          </a:xfrm>
        </p:spPr>
      </p:pic>
    </p:spTree>
    <p:extLst>
      <p:ext uri="{BB962C8B-B14F-4D97-AF65-F5344CB8AC3E}">
        <p14:creationId xmlns:p14="http://schemas.microsoft.com/office/powerpoint/2010/main" val="11536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Here there will be the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Agenda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025"/>
            <a:ext cx="6968067" cy="4351338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</a:p>
          <a:p>
            <a:endParaRPr lang="it-IT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</a:p>
          <a:p>
            <a:pPr marL="0" indent="0">
              <a:buNone/>
            </a:pPr>
            <a:endParaRPr lang="it-IT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Hosted Buyers programme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-3300"/>
            <a:ext cx="4876800" cy="68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Venue Map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83" t="18148" r="21084" b="16371"/>
          <a:stretch/>
        </p:blipFill>
        <p:spPr>
          <a:xfrm>
            <a:off x="2309185" y="1825624"/>
            <a:ext cx="7573631" cy="49963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4400" y="5537200"/>
            <a:ext cx="1769533" cy="63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floor plan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1803"/>
            <a:ext cx="10515600" cy="3458982"/>
          </a:xfrm>
        </p:spPr>
      </p:pic>
      <p:sp>
        <p:nvSpPr>
          <p:cNvPr id="11" name="TextBox 10"/>
          <p:cNvSpPr txBox="1"/>
          <p:nvPr/>
        </p:nvSpPr>
        <p:spPr>
          <a:xfrm>
            <a:off x="3649133" y="1965867"/>
            <a:ext cx="110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Entrance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8333" y="1965867"/>
            <a:ext cx="110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Entrance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69666" y="1965867"/>
            <a:ext cx="110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Entrance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81632" y="1902471"/>
            <a:ext cx="161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Trade Entrance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51466" y="4505867"/>
            <a:ext cx="110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Event</a:t>
            </a:r>
            <a:br>
              <a:rPr lang="it-IT" dirty="0" smtClean="0"/>
            </a:br>
            <a:r>
              <a:rPr lang="it-IT" dirty="0" smtClean="0"/>
              <a:t>Arena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50866" y="4573600"/>
            <a:ext cx="1109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Buyers</a:t>
            </a:r>
            <a:br>
              <a:rPr lang="it-IT" sz="1600" dirty="0" smtClean="0"/>
            </a:br>
            <a:r>
              <a:rPr lang="it-IT" sz="1600" dirty="0" smtClean="0"/>
              <a:t>Lounge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157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Premium And Hosted Buyers Program</a:t>
            </a:r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35" y="1825625"/>
            <a:ext cx="65289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623" y="361322"/>
            <a:ext cx="67273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The show was really excellent this year and even if the business is weak now I got some very good new contacts</a:t>
            </a:r>
          </a:p>
          <a:p>
            <a:pPr algn="r"/>
            <a:r>
              <a:rPr lang="da-DK" dirty="0"/>
              <a:t>Hani Al Attar Kuwait Tiber Jewelers </a:t>
            </a:r>
            <a:r>
              <a:rPr lang="da-DK" dirty="0" smtClean="0"/>
              <a:t>- Kuwait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623" y="2813447"/>
            <a:ext cx="67273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was really excellent to be among the top brands of the </a:t>
            </a:r>
            <a:r>
              <a:rPr lang="en-US" sz="2800" dirty="0" smtClean="0"/>
              <a:t>trade </a:t>
            </a:r>
          </a:p>
          <a:p>
            <a:pPr algn="r"/>
            <a:r>
              <a:rPr lang="it-IT" i="1" dirty="0" smtClean="0"/>
              <a:t>Mr. </a:t>
            </a:r>
            <a:r>
              <a:rPr lang="en-US" i="1" dirty="0" err="1"/>
              <a:t>Zahid</a:t>
            </a:r>
            <a:r>
              <a:rPr lang="en-US" i="1" dirty="0"/>
              <a:t> </a:t>
            </a:r>
            <a:r>
              <a:rPr lang="en-US" i="1" dirty="0" smtClean="0"/>
              <a:t>Amir, Gold and Gold Craft</a:t>
            </a:r>
            <a:r>
              <a:rPr lang="en-US" dirty="0" smtClean="0"/>
              <a:t> - Pakistan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623" y="4581252"/>
            <a:ext cx="67273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Thank you so much for this experience. It really surprised me to find so many international exhibitors here</a:t>
            </a:r>
          </a:p>
          <a:p>
            <a:pPr algn="r"/>
            <a:r>
              <a:rPr lang="en-US" dirty="0" err="1"/>
              <a:t>Balaram</a:t>
            </a:r>
            <a:r>
              <a:rPr lang="en-US" dirty="0"/>
              <a:t> </a:t>
            </a:r>
            <a:r>
              <a:rPr lang="en-US" dirty="0" err="1" smtClean="0"/>
              <a:t>Gopalan</a:t>
            </a:r>
            <a:r>
              <a:rPr lang="en-US" dirty="0" smtClean="0"/>
              <a:t>,  </a:t>
            </a:r>
            <a:r>
              <a:rPr lang="en-US" dirty="0" err="1"/>
              <a:t>Devji</a:t>
            </a:r>
            <a:r>
              <a:rPr lang="en-US" dirty="0"/>
              <a:t> Aurum Gold &amp; Diamond </a:t>
            </a:r>
            <a:r>
              <a:rPr lang="en-US" dirty="0" smtClean="0"/>
              <a:t>Factory - Bahrain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77" y="0"/>
            <a:ext cx="4899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tx2"/>
                </a:solidFill>
              </a:rPr>
              <a:t>Benefits overview</a:t>
            </a:r>
            <a:endParaRPr lang="it-IT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354715"/>
              </p:ext>
            </p:extLst>
          </p:nvPr>
        </p:nvGraphicFramePr>
        <p:xfrm>
          <a:off x="931333" y="1342673"/>
          <a:ext cx="9199033" cy="540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600"/>
                <a:gridCol w="1388534"/>
                <a:gridCol w="1913466"/>
                <a:gridCol w="2112433"/>
              </a:tblGrid>
              <a:tr h="524591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rgbClr val="BFAE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Trade Visitors</a:t>
                      </a:r>
                      <a:endParaRPr lang="it-IT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solidFill>
                      <a:srgbClr val="BFAE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Premium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Buyers</a:t>
                      </a:r>
                    </a:p>
                  </a:txBody>
                  <a:tcPr>
                    <a:solidFill>
                      <a:srgbClr val="BFAE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Hosted </a:t>
                      </a:r>
                    </a:p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Buyers</a:t>
                      </a:r>
                      <a:endParaRPr lang="it-IT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>
                    <a:solidFill>
                      <a:srgbClr val="BFAE45"/>
                    </a:solidFill>
                  </a:tcPr>
                </a:tc>
              </a:tr>
              <a:tr h="655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Visa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it-IT" sz="2400" b="1" i="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it-IT" sz="2400" b="1" i="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it-IT" sz="2400" b="1" i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55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5* Hotel 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it-IT" sz="2400" b="1" i="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it-IT" sz="2400" b="0" i="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it-IT" sz="2400" b="1" i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55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Shuttle</a:t>
                      </a:r>
                      <a:r>
                        <a:rPr lang="it-IT" sz="2400" baseline="0" dirty="0" smtClean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service</a:t>
                      </a:r>
                      <a:endParaRPr lang="it-IT" sz="24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it-IT" sz="2400" b="1" i="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it-IT" sz="2400" b="0" i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it-IT" sz="2400" b="1" i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55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Personal onsite assistance</a:t>
                      </a:r>
                      <a:endParaRPr lang="it-IT" sz="24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it-IT" sz="2400" b="1" i="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it-IT" sz="2400" b="1" i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it-IT" sz="2400" b="1" i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58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Wi 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it-IT" sz="2400" b="1" i="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it-IT" sz="2400" b="1" i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it-IT" sz="2400" b="1" i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55739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Dedicated</a:t>
                      </a:r>
                      <a:r>
                        <a:rPr lang="it-IT" sz="2400" dirty="0" smtClean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it-IT" sz="2400" dirty="0" err="1" smtClean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lounge</a:t>
                      </a:r>
                      <a:endParaRPr lang="it-IT" sz="24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it-IT" sz="2400" b="1" i="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it-IT" sz="2400" b="1" i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it-IT" sz="2400" b="1" i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55739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Matchmaking program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it-IT" sz="2400" b="1" i="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it-IT" sz="2400" b="1" i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it-IT" sz="2400" b="1" i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2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699"/>
            <a:ext cx="6224986" cy="1325563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</a:rPr>
              <a:t>The Business Matchmaking Program</a:t>
            </a:r>
            <a:endParaRPr lang="it-IT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04096" cy="4351338"/>
          </a:xfrm>
        </p:spPr>
        <p:txBody>
          <a:bodyPr>
            <a:normAutofit/>
          </a:bodyPr>
          <a:lstStyle/>
          <a:p>
            <a:pPr lvl="2"/>
            <a:endParaRPr lang="it-IT" dirty="0" smtClean="0"/>
          </a:p>
          <a:p>
            <a:pPr marL="171450" indent="0">
              <a:buNone/>
            </a:pPr>
            <a:r>
              <a:rPr lang="it-IT" sz="3200" dirty="0" smtClean="0">
                <a:solidFill>
                  <a:schemeClr val="tx1"/>
                </a:solidFill>
              </a:rPr>
              <a:t>Exhibitors and buyers</a:t>
            </a:r>
          </a:p>
          <a:p>
            <a:pPr marL="171450" indent="0">
              <a:buNone/>
            </a:pPr>
            <a:endParaRPr lang="it-IT" sz="3200" dirty="0" smtClean="0">
              <a:solidFill>
                <a:schemeClr val="tx1"/>
              </a:solidFill>
            </a:endParaRPr>
          </a:p>
          <a:p>
            <a:pPr marL="171450" indent="0">
              <a:buNone/>
            </a:pPr>
            <a:r>
              <a:rPr lang="it-IT" sz="3200" dirty="0" smtClean="0">
                <a:solidFill>
                  <a:schemeClr val="tx1"/>
                </a:solidFill>
              </a:rPr>
              <a:t>Participants can:</a:t>
            </a:r>
          </a:p>
          <a:p>
            <a:pPr marL="857250" lvl="1"/>
            <a:r>
              <a:rPr lang="it-IT" sz="3200" dirty="0" smtClean="0"/>
              <a:t>view </a:t>
            </a:r>
            <a:r>
              <a:rPr lang="it-IT" sz="3200" dirty="0"/>
              <a:t>the </a:t>
            </a:r>
            <a:r>
              <a:rPr lang="it-IT" sz="3200" dirty="0" smtClean="0"/>
              <a:t>profiles</a:t>
            </a:r>
          </a:p>
          <a:p>
            <a:pPr marL="857250" lvl="1"/>
            <a:r>
              <a:rPr lang="it-IT" sz="3200" dirty="0" smtClean="0"/>
              <a:t>select </a:t>
            </a:r>
            <a:r>
              <a:rPr lang="it-IT" sz="3200" dirty="0"/>
              <a:t>the </a:t>
            </a:r>
            <a:r>
              <a:rPr lang="it-IT" sz="3200" dirty="0" smtClean="0"/>
              <a:t>participants</a:t>
            </a:r>
          </a:p>
          <a:p>
            <a:pPr marL="857250" lvl="1"/>
            <a:r>
              <a:rPr lang="it-IT" sz="3200" dirty="0"/>
              <a:t>m</a:t>
            </a:r>
            <a:r>
              <a:rPr lang="it-IT" sz="3200" dirty="0" smtClean="0"/>
              <a:t>anage invitations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3186" y="858265"/>
            <a:ext cx="5046000" cy="5643967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</a:rPr>
              <a:t>Selection Criteria</a:t>
            </a:r>
            <a:endParaRPr lang="it-IT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4" y="1825625"/>
            <a:ext cx="6987772" cy="4351338"/>
          </a:xfrm>
        </p:spPr>
        <p:txBody>
          <a:bodyPr/>
          <a:lstStyle/>
          <a:p>
            <a:pPr lvl="1"/>
            <a:r>
              <a:rPr lang="it-IT" sz="3200" dirty="0" smtClean="0"/>
              <a:t>Company profile</a:t>
            </a:r>
          </a:p>
          <a:p>
            <a:pPr marL="457200" lvl="1" indent="0">
              <a:buNone/>
            </a:pPr>
            <a:endParaRPr lang="it-IT" sz="3200" dirty="0" smtClean="0"/>
          </a:p>
          <a:p>
            <a:pPr lvl="1"/>
            <a:r>
              <a:rPr lang="it-IT" sz="3200" dirty="0" smtClean="0"/>
              <a:t>Priority of the country</a:t>
            </a:r>
          </a:p>
          <a:p>
            <a:pPr marL="457200" lvl="1" indent="0">
              <a:buNone/>
            </a:pPr>
            <a:endParaRPr lang="it-IT" sz="3200" dirty="0" smtClean="0"/>
          </a:p>
          <a:p>
            <a:pPr lvl="1"/>
            <a:r>
              <a:rPr lang="it-IT" sz="3200" dirty="0" smtClean="0"/>
              <a:t>Acceptance of being part of the matchmaking program</a:t>
            </a:r>
          </a:p>
          <a:p>
            <a:pPr lvl="1"/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2169" y="-25402"/>
            <a:ext cx="4246253" cy="6883402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How to apply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66" y="1947332"/>
            <a:ext cx="5342467" cy="4006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0" y="1947332"/>
            <a:ext cx="5357177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Regional Advisor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For any enquiry during the year please refer to our official Regional Advisor for Pakistan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en-US" b="1" dirty="0"/>
              <a:t>Gold &amp; Gems Art Promotion Council of Pakistan,</a:t>
            </a:r>
            <a:endParaRPr lang="en-US" b="1" dirty="0" smtClean="0"/>
          </a:p>
          <a:p>
            <a:pPr marL="0" indent="0">
              <a:buNone/>
            </a:pPr>
            <a:r>
              <a:rPr lang="en-US" sz="3600" dirty="0"/>
              <a:t>Muhammad </a:t>
            </a:r>
            <a:r>
              <a:rPr lang="en-US" sz="3600" dirty="0" smtClean="0"/>
              <a:t>Ahmad, President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Cell: +</a:t>
            </a:r>
            <a:r>
              <a:rPr lang="en-US" sz="3600" dirty="0" smtClean="0"/>
              <a:t>92 333-4247276 or 300-4111729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Email: president@ggapcpakistan.com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33" y="3403115"/>
            <a:ext cx="2540000" cy="33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23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27" y="0"/>
            <a:ext cx="7614873" cy="68580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8792" y="1253331"/>
            <a:ext cx="42283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4800" dirty="0" smtClean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Concept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4800" dirty="0" smtClean="0">
              <a:solidFill>
                <a:schemeClr val="tx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800" dirty="0" smtClean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Experience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4800" dirty="0">
              <a:solidFill>
                <a:schemeClr val="tx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4800" dirty="0" smtClean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Hosted Buyers programme</a:t>
            </a:r>
          </a:p>
        </p:txBody>
      </p:sp>
    </p:spTree>
    <p:extLst>
      <p:ext uri="{BB962C8B-B14F-4D97-AF65-F5344CB8AC3E}">
        <p14:creationId xmlns:p14="http://schemas.microsoft.com/office/powerpoint/2010/main" val="4268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2" y="1131216"/>
            <a:ext cx="12200660" cy="4474850"/>
          </a:xfrm>
        </p:spPr>
      </p:pic>
    </p:spTree>
    <p:extLst>
      <p:ext uri="{BB962C8B-B14F-4D97-AF65-F5344CB8AC3E}">
        <p14:creationId xmlns:p14="http://schemas.microsoft.com/office/powerpoint/2010/main" val="1274397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88" y="2733158"/>
            <a:ext cx="4228335" cy="224445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and see you in </a:t>
            </a:r>
            <a:r>
              <a:rPr lang="it-IT" sz="9600" dirty="0" smtClean="0">
                <a:solidFill>
                  <a:schemeClr val="accent1">
                    <a:lumMod val="50000"/>
                  </a:schemeClr>
                </a:solidFill>
              </a:rPr>
              <a:t>Dubai!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27" y="0"/>
            <a:ext cx="7614873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8788" y="388679"/>
            <a:ext cx="4228335" cy="195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Thank you for your attention...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6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008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5000" dirty="0" smtClean="0"/>
              <a:t>DUBAI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270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30516" cy="6858000"/>
          </a:xfrm>
        </p:spPr>
      </p:pic>
    </p:spTree>
    <p:extLst>
      <p:ext uri="{BB962C8B-B14F-4D97-AF65-F5344CB8AC3E}">
        <p14:creationId xmlns:p14="http://schemas.microsoft.com/office/powerpoint/2010/main" val="27365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36" y="222199"/>
            <a:ext cx="8818528" cy="6445831"/>
          </a:xfrm>
        </p:spPr>
      </p:pic>
    </p:spTree>
    <p:extLst>
      <p:ext uri="{BB962C8B-B14F-4D97-AF65-F5344CB8AC3E}">
        <p14:creationId xmlns:p14="http://schemas.microsoft.com/office/powerpoint/2010/main" val="9256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34" y="1825625"/>
            <a:ext cx="10820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10000" dirty="0" smtClean="0"/>
              <a:t>INTERNATIONAL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6289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0" y="297656"/>
            <a:ext cx="120167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VOD Dubai 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</a:rPr>
              <a:t>International</a:t>
            </a: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 Jewellery Show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" y="1690688"/>
            <a:ext cx="12016700" cy="45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9" y="1695742"/>
            <a:ext cx="10788071" cy="4638692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4200" b="1" dirty="0" smtClean="0">
                <a:solidFill>
                  <a:schemeClr val="accent1">
                    <a:lumMod val="50000"/>
                  </a:schemeClr>
                </a:solidFill>
              </a:rPr>
              <a:t>International</a:t>
            </a:r>
            <a:r>
              <a:rPr lang="it-IT" sz="4200" dirty="0" smtClean="0">
                <a:solidFill>
                  <a:schemeClr val="accent1">
                    <a:lumMod val="50000"/>
                  </a:schemeClr>
                </a:solidFill>
              </a:rPr>
              <a:t> visitors</a:t>
            </a:r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9731" y="1690688"/>
            <a:ext cx="4268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Georgia" panose="02040502050405020303" pitchFamily="18" charset="0"/>
              </a:rPr>
              <a:t>Trade Visitors from over </a:t>
            </a:r>
            <a:r>
              <a:rPr lang="it-IT" sz="2800" b="1" dirty="0" smtClean="0">
                <a:latin typeface="Georgia" panose="02040502050405020303" pitchFamily="18" charset="0"/>
              </a:rPr>
              <a:t>80 different </a:t>
            </a:r>
            <a:r>
              <a:rPr lang="it-IT" sz="2800" dirty="0" smtClean="0">
                <a:latin typeface="Georgia" panose="02040502050405020303" pitchFamily="18" charset="0"/>
              </a:rPr>
              <a:t>countries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346</Words>
  <Application>Microsoft Office PowerPoint</Application>
  <PresentationFormat>Widescreen</PresentationFormat>
  <Paragraphs>132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Comic Sans MS</vt:lpstr>
      <vt:lpstr>Dubai</vt:lpstr>
      <vt:lpstr>Georgia</vt:lpstr>
      <vt:lpstr>Tahoma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VOD Dubai International Jewellery Show</vt:lpstr>
      <vt:lpstr>International visitors</vt:lpstr>
      <vt:lpstr>International promotion</vt:lpstr>
      <vt:lpstr>PowerPoint Presentation</vt:lpstr>
      <vt:lpstr>PowerPoint Presentation</vt:lpstr>
      <vt:lpstr>TRADE AREA</vt:lpstr>
      <vt:lpstr>Trade Area Experience </vt:lpstr>
      <vt:lpstr>RETAIL &amp; TRADE AREA</vt:lpstr>
      <vt:lpstr>Trade and Retail Area Experience </vt:lpstr>
      <vt:lpstr>PowerPoint Presentation</vt:lpstr>
      <vt:lpstr>Experience</vt:lpstr>
      <vt:lpstr>PowerPoint Presentation</vt:lpstr>
      <vt:lpstr>Venue Map</vt:lpstr>
      <vt:lpstr>The floor plan</vt:lpstr>
      <vt:lpstr>Premium And Hosted Buyers Program</vt:lpstr>
      <vt:lpstr>PowerPoint Presentation</vt:lpstr>
      <vt:lpstr>Benefits overview</vt:lpstr>
      <vt:lpstr>The Business Matchmaking Program</vt:lpstr>
      <vt:lpstr>Selection Criteria</vt:lpstr>
      <vt:lpstr>How to apply</vt:lpstr>
      <vt:lpstr>Regional Advisor</vt:lpstr>
      <vt:lpstr>PowerPoint Presentation</vt:lpstr>
      <vt:lpstr> and see you in Dubai!</vt:lpstr>
      <vt:lpstr>PowerPoint Presentation</vt:lpstr>
    </vt:vector>
  </TitlesOfParts>
  <Company>dwtc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Veronesi</dc:creator>
  <cp:lastModifiedBy>Luca Veronesi</cp:lastModifiedBy>
  <cp:revision>67</cp:revision>
  <dcterms:created xsi:type="dcterms:W3CDTF">2018-06-22T10:13:02Z</dcterms:created>
  <dcterms:modified xsi:type="dcterms:W3CDTF">2018-08-03T16:02:17Z</dcterms:modified>
</cp:coreProperties>
</file>